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95" r:id="rId3"/>
    <p:sldId id="268" r:id="rId4"/>
    <p:sldId id="259" r:id="rId5"/>
    <p:sldId id="263" r:id="rId6"/>
    <p:sldId id="296" r:id="rId7"/>
    <p:sldId id="297" r:id="rId8"/>
    <p:sldId id="302" r:id="rId9"/>
    <p:sldId id="264" r:id="rId10"/>
    <p:sldId id="265" r:id="rId11"/>
    <p:sldId id="279" r:id="rId12"/>
    <p:sldId id="281" r:id="rId13"/>
    <p:sldId id="300" r:id="rId14"/>
    <p:sldId id="290" r:id="rId15"/>
    <p:sldId id="291" r:id="rId16"/>
    <p:sldId id="293" r:id="rId17"/>
    <p:sldId id="292" r:id="rId18"/>
    <p:sldId id="294" r:id="rId19"/>
    <p:sldId id="303" r:id="rId20"/>
    <p:sldId id="299" r:id="rId21"/>
  </p:sldIdLst>
  <p:sldSz cx="9144000" cy="5143500" type="screen16x9"/>
  <p:notesSz cx="6858000" cy="9144000"/>
  <p:embeddedFontLst>
    <p:embeddedFont>
      <p:font typeface="Raleway" charset="-52"/>
      <p:regular r:id="rId23"/>
      <p:bold r:id="rId24"/>
      <p:italic r:id="rId25"/>
      <p:boldItalic r:id="rId26"/>
    </p:embeddedFont>
    <p:embeddedFont>
      <p:font typeface="Lato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20" autoAdjust="0"/>
  </p:normalViewPr>
  <p:slideViewPr>
    <p:cSldViewPr snapToGrid="0">
      <p:cViewPr varScale="1">
        <p:scale>
          <a:sx n="123" d="100"/>
          <a:sy n="123" d="100"/>
        </p:scale>
        <p:origin x="-96" y="-2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9d83211df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9d83211df3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9d83211df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9d83211df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9d83211df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9d83211df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aac87ed89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aac87ed89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aac87ed897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aac87ed897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aac87ed897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aac87ed897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aac87ed897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aac87ed897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aac87ed897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aac87ed897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aac87ed897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aac87ed897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9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0" name="Google Shape;20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7" name="Google Shape;27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3200" dirty="0" smtClean="0"/>
              <a:t>Разведочный анализ данных</a:t>
            </a:r>
            <a:br>
              <a:rPr lang="ru-RU" sz="3200" dirty="0" smtClean="0"/>
            </a:br>
            <a:r>
              <a:rPr lang="ru-RU" sz="3200" dirty="0" smtClean="0"/>
              <a:t>психологических опросов</a:t>
            </a:r>
            <a:endParaRPr sz="3200" dirty="0"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Студент: Зеленчук Георгий Владимирович, гр. 634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ru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Научный руководитель: к.ф.-м.н. Груздева Надежда Валерьевна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032950" y="380300"/>
            <a:ext cx="507810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Московский Государственный Университет имени М. В. Ломоносова</a:t>
            </a:r>
            <a:br>
              <a:rPr lang="ru" sz="1300" b="0" i="0" u="none" strike="noStrike" cap="none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300" b="0" i="0" u="none" strike="noStrike" cap="none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 Вычислительной Математики и Кибернетики</a:t>
            </a:r>
            <a:endParaRPr sz="1300" b="0" i="0" u="none" strike="noStrike" cap="none">
              <a:solidFill>
                <a:srgbClr val="181A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61500" y="4306475"/>
            <a:ext cx="18210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0" i="0" u="none" strike="noStrike" cap="none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Москва, 2025</a:t>
            </a:r>
            <a:endParaRPr sz="1300" b="0" i="0" u="none" strike="noStrike" cap="none">
              <a:solidFill>
                <a:srgbClr val="181A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613213" y="48949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 smtClean="0"/>
              <a:t>Данные психологических опросов</a:t>
            </a:r>
            <a:endParaRPr dirty="0"/>
          </a:p>
        </p:txBody>
      </p:sp>
      <p:sp>
        <p:nvSpPr>
          <p:cNvPr id="167" name="Google Shape;167;p2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2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644" y="1015139"/>
            <a:ext cx="7904937" cy="346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>
            <a:spLocks noGrp="1"/>
          </p:cNvSpPr>
          <p:nvPr>
            <p:ph type="title"/>
          </p:nvPr>
        </p:nvSpPr>
        <p:spPr>
          <a:xfrm>
            <a:off x="543470" y="551484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2500" dirty="0"/>
              <a:t>Проблемы исходных данных</a:t>
            </a:r>
            <a:endParaRPr sz="2500" dirty="0"/>
          </a:p>
        </p:txBody>
      </p:sp>
      <p:sp>
        <p:nvSpPr>
          <p:cNvPr id="173" name="Google Shape;173;p25"/>
          <p:cNvSpPr txBox="1">
            <a:spLocks noGrp="1"/>
          </p:cNvSpPr>
          <p:nvPr>
            <p:ph type="body" idx="1"/>
          </p:nvPr>
        </p:nvSpPr>
        <p:spPr>
          <a:xfrm>
            <a:off x="628711" y="1303959"/>
            <a:ext cx="7688700" cy="2934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r>
              <a:rPr lang="ru" sz="1800" dirty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Сильная разреженность</a:t>
            </a:r>
            <a:endParaRPr sz="1800" dirty="0">
              <a:solidFill>
                <a:srgbClr val="181A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r>
              <a:rPr lang="ru" sz="1800" dirty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Неизвестны зависимости внутри </a:t>
            </a:r>
            <a:r>
              <a:rPr lang="ru" sz="1800" dirty="0" smtClean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данных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r>
              <a:rPr lang="ru" sz="1800" dirty="0" smtClean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Отсутствие информации </a:t>
            </a:r>
            <a:r>
              <a:rPr lang="ru" sz="1800" dirty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числе возможных </a:t>
            </a:r>
            <a:r>
              <a:rPr lang="ru" sz="1800" dirty="0" smtClean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кластеров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endParaRPr lang="ru" sz="1800" dirty="0" smtClean="0">
              <a:solidFill>
                <a:srgbClr val="181A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endParaRPr lang="ru" sz="1800" dirty="0" smtClean="0">
              <a:solidFill>
                <a:srgbClr val="181A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endParaRPr lang="ru" sz="1800" dirty="0" smtClean="0">
              <a:solidFill>
                <a:srgbClr val="181A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r>
              <a:rPr lang="ru" sz="1800" dirty="0" smtClean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Поиск связей, зависимостей  и закономерностей  в данных</a:t>
            </a: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81A1B"/>
              </a:buClr>
              <a:buSzPts val="1800"/>
              <a:buChar char="●"/>
            </a:pPr>
            <a:r>
              <a:rPr lang="ru" sz="1800" dirty="0" smtClean="0">
                <a:solidFill>
                  <a:srgbClr val="181A1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Разделение на группы схожих объектов для дальнейшего анализа</a:t>
            </a:r>
            <a:endParaRPr sz="1800" dirty="0">
              <a:solidFill>
                <a:srgbClr val="181A1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2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3</a:t>
            </a:fld>
            <a:r>
              <a:rPr lang="ru" dirty="0" smtClean="0"/>
              <a:t>/20</a:t>
            </a:r>
            <a:endParaRPr dirty="0"/>
          </a:p>
        </p:txBody>
      </p:sp>
      <p:sp>
        <p:nvSpPr>
          <p:cNvPr id="5" name="Google Shape;101;p15"/>
          <p:cNvSpPr txBox="1">
            <a:spLocks/>
          </p:cNvSpPr>
          <p:nvPr/>
        </p:nvSpPr>
        <p:spPr>
          <a:xfrm>
            <a:off x="613213" y="2612759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1111"/>
              <a:buFont typeface="Raleway"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Цель работы</a:t>
            </a:r>
            <a:endParaRPr kumimoji="0" lang="ru-RU" sz="2600" b="1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566717" y="435247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 smtClean="0"/>
              <a:t>Постановка задачи</a:t>
            </a:r>
            <a:endParaRPr dirty="0"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620962" y="1146874"/>
            <a:ext cx="7688700" cy="3812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Проанализировать существующие методы кластеризации и их </a:t>
            </a:r>
            <a:r>
              <a:rPr lang="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применимость к исходным данным</a:t>
            </a:r>
            <a:endParaRPr sz="1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Разработать метод для предобработки </a:t>
            </a:r>
            <a:r>
              <a:rPr lang="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данных</a:t>
            </a:r>
          </a:p>
          <a:p>
            <a:pPr lvl="1" indent="-317500" algn="just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ru-RU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Автоматическая предобработка – удаление строк и столбцов с малым заполнением, заполнение оставшихся пропусков средним значением</a:t>
            </a:r>
          </a:p>
          <a:p>
            <a:pPr lvl="1" indent="-317500" algn="just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ru-RU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Масштабирование признаков</a:t>
            </a: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Реализовать </a:t>
            </a:r>
            <a:r>
              <a:rPr lang="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программное обеспечение для проведения </a:t>
            </a:r>
            <a:r>
              <a:rPr lang="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кластеризации</a:t>
            </a:r>
          </a:p>
          <a:p>
            <a:pPr lvl="1" indent="-317500" algn="just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ru-RU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Определение числа кластеров</a:t>
            </a:r>
          </a:p>
          <a:p>
            <a:pPr lvl="1" indent="-317500" algn="just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ru-RU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lang="ru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ластеризация различными алгоритмами</a:t>
            </a:r>
          </a:p>
          <a:p>
            <a:pPr lvl="1" indent="-317500" algn="just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ru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Оценка полученных кластеров внутренними мерами, выбор лучшей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AutoNum type="arabicPeriod"/>
            </a:pPr>
            <a:r>
              <a:rPr lang="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Провести апробацию разработанного метода на различных </a:t>
            </a:r>
            <a:r>
              <a:rPr lang="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данных</a:t>
            </a:r>
          </a:p>
          <a:p>
            <a:pPr lvl="1" indent="-317500" algn="just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ru-RU" dirty="0" smtClean="0">
                <a:solidFill>
                  <a:srgbClr val="000000"/>
                </a:solidFill>
                <a:latin typeface="Times New Roman"/>
                <a:cs typeface="Times New Roman"/>
                <a:sym typeface="Times New Roman"/>
              </a:rPr>
              <a:t>У</a:t>
            </a:r>
            <a:r>
              <a:rPr lang="ru" dirty="0" smtClean="0">
                <a:solidFill>
                  <a:srgbClr val="000000"/>
                </a:solidFill>
                <a:latin typeface="Times New Roman"/>
                <a:cs typeface="Times New Roman"/>
                <a:sym typeface="Times New Roman"/>
              </a:rPr>
              <a:t>стойчивость результатов кластеризации в зависимости от количества пропусков в данных</a:t>
            </a:r>
            <a:endParaRPr dirty="0"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4</a:t>
            </a:fld>
            <a:r>
              <a:rPr lang="ru" dirty="0" smtClean="0"/>
              <a:t>/20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589965" y="49724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dirty="0"/>
              <a:t>Кластеризация</a:t>
            </a:r>
            <a:endParaRPr dirty="0"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457200" y="1187722"/>
            <a:ext cx="4850969" cy="3601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0270"/>
              <a:buNone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Основная задача — обеспечить </a:t>
            </a:r>
            <a:r>
              <a:rPr lang="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компактность, разделимость и сходство объектов внутри кластеров.</a:t>
            </a:r>
            <a:endParaRPr sz="20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70270"/>
              <a:buNone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Поиск оптимального числа кластеров:</a:t>
            </a:r>
            <a:endParaRPr sz="20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115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70270"/>
              <a:buAutoNum type="alphaLcPeriod"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Коэффициент силуэта</a:t>
            </a:r>
            <a:endParaRPr sz="20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 indent="-311150">
              <a:buClr>
                <a:schemeClr val="dk2"/>
              </a:buClr>
              <a:buSzPct val="70270"/>
              <a:buFont typeface="Times New Roman"/>
              <a:buAutoNum type="alphaLcPeriod"/>
            </a:pPr>
            <a:r>
              <a:rPr lang="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WCSS (</a:t>
            </a:r>
            <a:r>
              <a:rPr lang="en-US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Within-Cluster Sum of Square</a:t>
            </a:r>
            <a:r>
              <a:rPr lang="ru-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 локтя)</a:t>
            </a:r>
            <a:endParaRPr sz="20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70270"/>
              <a:buAutoNum type="alphaLcPeriod"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Индекс Дэвиса-Болдуина (DB индекс</a:t>
            </a:r>
            <a:r>
              <a:rPr lang="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>
              <a:buClr>
                <a:schemeClr val="dk2"/>
              </a:buClr>
              <a:buSzPct val="70270"/>
              <a:buNone/>
            </a:pPr>
            <a:r>
              <a:rPr lang="ru-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Показали плохой результат на наборе данных ирисов </a:t>
            </a:r>
            <a:r>
              <a:rPr lang="ru-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Фишера и наборе вин</a:t>
            </a:r>
            <a:endParaRPr sz="20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5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6" name="Рисунок 5" descr="tg_image_20866321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909" y="2714662"/>
            <a:ext cx="3069445" cy="2314631"/>
          </a:xfrm>
          <a:prstGeom prst="rect">
            <a:avLst/>
          </a:prstGeom>
        </p:spPr>
      </p:pic>
      <p:pic>
        <p:nvPicPr>
          <p:cNvPr id="7" name="Рисунок 6" descr="tg_image_28689020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162" y="325638"/>
            <a:ext cx="3131440" cy="2361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"/>
          <p:cNvSpPr txBox="1">
            <a:spLocks noGrp="1"/>
          </p:cNvSpPr>
          <p:nvPr>
            <p:ph type="title"/>
          </p:nvPr>
        </p:nvSpPr>
        <p:spPr>
          <a:xfrm>
            <a:off x="597715" y="338213"/>
            <a:ext cx="7688700" cy="8551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Другие способы </a:t>
            </a:r>
            <a:r>
              <a:rPr lang="ru" dirty="0"/>
              <a:t>оценки необходимого числа кластеров</a:t>
            </a:r>
            <a:endParaRPr dirty="0"/>
          </a:p>
        </p:txBody>
      </p:sp>
      <p:sp>
        <p:nvSpPr>
          <p:cNvPr id="291" name="Google Shape;291;p41"/>
          <p:cNvSpPr txBox="1">
            <a:spLocks noGrp="1"/>
          </p:cNvSpPr>
          <p:nvPr>
            <p:ph type="body" idx="1"/>
          </p:nvPr>
        </p:nvSpPr>
        <p:spPr>
          <a:xfrm>
            <a:off x="721701" y="1298672"/>
            <a:ext cx="7688700" cy="32035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ru" dirty="0" smtClean="0"/>
              <a:t>GMM+BIC/AIC </a:t>
            </a:r>
            <a:r>
              <a:rPr lang="ru" dirty="0"/>
              <a:t>— рисует “овалы” для кластеров и проверяет, насколько хорошо они описывают данные.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dirty="0"/>
              <a:t>Spectral Eigengap — алгоритм строит граф связности, рассматривает спектр лапласиана, ищет крупный разрыв между собственными значениями — это соответствует числу групп (k).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dirty="0"/>
              <a:t>Gap Statistic — проверяет, как хорошо данные делятся на k. Затем то же делает на случайных данных — разница и есть “значимость” структуры (Gap).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dirty="0"/>
              <a:t>Стабильность (bootstrap+perturbation) — </a:t>
            </a:r>
            <a:r>
              <a:rPr lang="ru" dirty="0" smtClean="0"/>
              <a:t>немного </a:t>
            </a:r>
            <a:r>
              <a:rPr lang="ru" dirty="0"/>
              <a:t>изменив данные, проверяет, меняется ли набор меток; стабильный k даёт похожие метки, нестабильный — сильно различается.</a:t>
            </a:r>
            <a:endParaRPr dirty="0"/>
          </a:p>
          <a:p>
            <a:pPr marL="0" lvl="0" indent="0" algn="l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ru" dirty="0"/>
              <a:t>К</a:t>
            </a:r>
            <a:r>
              <a:rPr lang="ru" dirty="0" smtClean="0"/>
              <a:t>аждый </a:t>
            </a:r>
            <a:r>
              <a:rPr lang="ru" dirty="0"/>
              <a:t>из этих способов выдаёт ранжированный список (от лучшего к худшему</a:t>
            </a:r>
            <a:r>
              <a:rPr lang="ru" dirty="0" smtClean="0"/>
              <a:t>) </a:t>
            </a:r>
            <a:r>
              <a:rPr lang="ru" dirty="0"/>
              <a:t>для каждого числа кластеров </a:t>
            </a:r>
            <a:r>
              <a:rPr lang="ru" dirty="0" smtClean="0"/>
              <a:t>k.</a:t>
            </a:r>
          </a:p>
          <a:p>
            <a:pPr marL="0" lvl="0" indent="0" algn="l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ru" dirty="0" smtClean="0"/>
              <a:t>Для </a:t>
            </a:r>
            <a:r>
              <a:rPr lang="ru" dirty="0"/>
              <a:t>каждой кластеризации </a:t>
            </a:r>
            <a:r>
              <a:rPr lang="ru" dirty="0" smtClean="0"/>
              <a:t>суммируются </a:t>
            </a:r>
            <a:r>
              <a:rPr lang="ru" dirty="0"/>
              <a:t>полученные </a:t>
            </a:r>
            <a:r>
              <a:rPr lang="ru" dirty="0" smtClean="0"/>
              <a:t>ранги от четырех алгоритмов.</a:t>
            </a:r>
          </a:p>
          <a:p>
            <a:pPr marL="0" lvl="0" indent="0" algn="l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ru" dirty="0" smtClean="0"/>
              <a:t>В</a:t>
            </a:r>
            <a:r>
              <a:rPr lang="ru" dirty="0" smtClean="0"/>
              <a:t>ыбираются </a:t>
            </a:r>
            <a:r>
              <a:rPr lang="ru" dirty="0"/>
              <a:t>кластеризации с меньшей </a:t>
            </a:r>
            <a:r>
              <a:rPr lang="ru" dirty="0" smtClean="0"/>
              <a:t>суммой как наилучшие.</a:t>
            </a:r>
            <a:endParaRPr dirty="0"/>
          </a:p>
        </p:txBody>
      </p:sp>
      <p:sp>
        <p:nvSpPr>
          <p:cNvPr id="292" name="Google Shape;292;p4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6</a:t>
            </a:fld>
            <a:r>
              <a:rPr lang="ru" dirty="0" smtClean="0"/>
              <a:t>/20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2"/>
          <p:cNvSpPr txBox="1">
            <a:spLocks noGrp="1"/>
          </p:cNvSpPr>
          <p:nvPr>
            <p:ph type="title"/>
          </p:nvPr>
        </p:nvSpPr>
        <p:spPr>
          <a:xfrm>
            <a:off x="682956" y="559232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Количество кластеров для ирисов Фишера</a:t>
            </a:r>
            <a:endParaRPr dirty="0"/>
          </a:p>
        </p:txBody>
      </p:sp>
      <p:sp>
        <p:nvSpPr>
          <p:cNvPr id="298" name="Google Shape;298;p42"/>
          <p:cNvSpPr txBox="1">
            <a:spLocks noGrp="1"/>
          </p:cNvSpPr>
          <p:nvPr>
            <p:ph type="body" idx="1"/>
          </p:nvPr>
        </p:nvSpPr>
        <p:spPr>
          <a:xfrm>
            <a:off x="449451" y="1342706"/>
            <a:ext cx="3711844" cy="10130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/>
              <a:t>Лучшее количество кластеров </a:t>
            </a:r>
            <a:r>
              <a:rPr lang="ru-RU" sz="1600" dirty="0" smtClean="0"/>
              <a:t>для ирисов по </a:t>
            </a:r>
            <a:r>
              <a:rPr lang="ru-RU" sz="1600" dirty="0" smtClean="0"/>
              <a:t>итогам четырёх оценок - 3</a:t>
            </a:r>
            <a:endParaRPr sz="1600" dirty="0"/>
          </a:p>
        </p:txBody>
      </p:sp>
      <p:sp>
        <p:nvSpPr>
          <p:cNvPr id="299" name="Google Shape;299;p4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7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300" name="Google Shape;30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515" y="1131376"/>
            <a:ext cx="4541003" cy="3308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215" y="2471980"/>
            <a:ext cx="3975315" cy="2028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2"/>
          <p:cNvSpPr txBox="1">
            <a:spLocks noGrp="1"/>
          </p:cNvSpPr>
          <p:nvPr>
            <p:ph type="title"/>
          </p:nvPr>
        </p:nvSpPr>
        <p:spPr>
          <a:xfrm>
            <a:off x="682956" y="559232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Количество кластеров для </a:t>
            </a:r>
            <a:r>
              <a:rPr lang="ru" dirty="0" smtClean="0"/>
              <a:t>вин</a:t>
            </a:r>
            <a:endParaRPr dirty="0"/>
          </a:p>
        </p:txBody>
      </p:sp>
      <p:sp>
        <p:nvSpPr>
          <p:cNvPr id="298" name="Google Shape;298;p42"/>
          <p:cNvSpPr txBox="1">
            <a:spLocks noGrp="1"/>
          </p:cNvSpPr>
          <p:nvPr>
            <p:ph type="body" idx="1"/>
          </p:nvPr>
        </p:nvSpPr>
        <p:spPr>
          <a:xfrm>
            <a:off x="449451" y="1342706"/>
            <a:ext cx="3711844" cy="10130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/>
              <a:t>Лучшее количество кластеров </a:t>
            </a:r>
            <a:r>
              <a:rPr lang="ru-RU" sz="1600" dirty="0" smtClean="0"/>
              <a:t>для вин по </a:t>
            </a:r>
            <a:r>
              <a:rPr lang="ru-RU" sz="1600" dirty="0" smtClean="0"/>
              <a:t>итогам четырёх оценок </a:t>
            </a:r>
            <a:r>
              <a:rPr lang="ru-RU" sz="1600" dirty="0" smtClean="0"/>
              <a:t>– 5 и 8</a:t>
            </a:r>
            <a:endParaRPr sz="1600" dirty="0"/>
          </a:p>
        </p:txBody>
      </p:sp>
      <p:sp>
        <p:nvSpPr>
          <p:cNvPr id="299" name="Google Shape;299;p4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8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7" name="Рисунок 6" descr="tg_image_263373817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265" y="1135133"/>
            <a:ext cx="4469142" cy="3380685"/>
          </a:xfrm>
          <a:prstGeom prst="rect">
            <a:avLst/>
          </a:prstGeom>
        </p:spPr>
      </p:pic>
      <p:pic>
        <p:nvPicPr>
          <p:cNvPr id="8" name="Рисунок 7" descr="tg_image_20906177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30" y="2557220"/>
            <a:ext cx="3961004" cy="1965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520223" y="559233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2800" dirty="0" smtClean="0"/>
              <a:t>Методы кластеризации</a:t>
            </a:r>
            <a:endParaRPr sz="2800" dirty="0"/>
          </a:p>
        </p:txBody>
      </p:sp>
      <p:sp>
        <p:nvSpPr>
          <p:cNvPr id="144" name="Google Shape;144;p21"/>
          <p:cNvSpPr txBox="1">
            <a:spLocks noGrp="1"/>
          </p:cNvSpPr>
          <p:nvPr>
            <p:ph type="body" idx="1"/>
          </p:nvPr>
        </p:nvSpPr>
        <p:spPr>
          <a:xfrm>
            <a:off x="729450" y="1348352"/>
            <a:ext cx="3544200" cy="3332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indent="-298450" algn="just">
              <a:buClr>
                <a:schemeClr val="dk2"/>
              </a:buClr>
              <a:buSzPts val="1100"/>
              <a:buAutoNum type="alphaLcPeriod"/>
            </a:pPr>
            <a:r>
              <a:rPr lang="ru" sz="24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К-средних</a:t>
            </a:r>
            <a:endParaRPr sz="24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algn="just">
              <a:lnSpc>
                <a:spcPct val="135714"/>
              </a:lnSpc>
              <a:buClr>
                <a:schemeClr val="dk2"/>
              </a:buClr>
              <a:buSzPts val="1100"/>
              <a:buAutoNum type="alphaLcPeriod"/>
            </a:pPr>
            <a:r>
              <a:rPr lang="ru" sz="24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Спектральная</a:t>
            </a:r>
            <a:endParaRPr sz="24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algn="just">
              <a:lnSpc>
                <a:spcPct val="135714"/>
              </a:lnSpc>
              <a:buClr>
                <a:schemeClr val="dk2"/>
              </a:buClr>
              <a:buSzPts val="1100"/>
              <a:buAutoNum type="alphaLcPeriod"/>
            </a:pPr>
            <a:r>
              <a:rPr lang="ru" sz="24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Агломеративная</a:t>
            </a:r>
            <a:endParaRPr sz="24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algn="just">
              <a:lnSpc>
                <a:spcPct val="135714"/>
              </a:lnSpc>
              <a:buClr>
                <a:schemeClr val="dk2"/>
              </a:buClr>
              <a:buSzPts val="1100"/>
              <a:buAutoNum type="alphaLcPeriod"/>
            </a:pPr>
            <a:r>
              <a:rPr lang="ru" sz="24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OPTICS</a:t>
            </a:r>
          </a:p>
          <a:p>
            <a:pPr indent="-298450" algn="just">
              <a:lnSpc>
                <a:spcPct val="135714"/>
              </a:lnSpc>
              <a:buClr>
                <a:schemeClr val="dk2"/>
              </a:buClr>
              <a:buSzPts val="1100"/>
              <a:buAutoNum type="alphaLcPeriod"/>
            </a:pPr>
            <a:r>
              <a:rPr lang="ru" sz="24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Гауссовская</a:t>
            </a:r>
            <a:endParaRPr sz="24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>
              <a:lnSpc>
                <a:spcPct val="135714"/>
              </a:lnSpc>
              <a:buClr>
                <a:schemeClr val="dk2"/>
              </a:buClr>
              <a:buSzPts val="1100"/>
              <a:buNone/>
            </a:pPr>
            <a:r>
              <a:rPr lang="ru-RU" sz="19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разных данных хороши разные методы</a:t>
            </a:r>
            <a:endParaRPr sz="19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2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9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6724" y="690475"/>
            <a:ext cx="3781587" cy="417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589966" y="559233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2800" dirty="0"/>
              <a:t>Оценка качества кластеризации</a:t>
            </a:r>
            <a:endParaRPr sz="2800" dirty="0"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433953" y="1296209"/>
            <a:ext cx="8152108" cy="3089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4327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AutoNum type="arabicPeriod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Алгоритмы для количественной оценки</a:t>
            </a: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34326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AutoNum type="alphaLcPeriod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Коэффициент силуэта</a:t>
            </a: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34326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AutoNum type="alphaLcPeriod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Индекс Дэвиса-Болдуина (DB индекс)</a:t>
            </a: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34326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AutoNum type="alphaLcPeriod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Индекс Калински-Харабаса (СН индекс)</a:t>
            </a: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4327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AutoNum type="arabicPeriod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Качественная оценка</a:t>
            </a: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34326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AutoNum type="alphaLcPeriod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Проверка зависимости объектов в кластерах от заполненных пропусков</a:t>
            </a: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34326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AutoNum type="alphaLcPeriod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Оценка </a:t>
            </a:r>
            <a:r>
              <a:rPr lang="ru" sz="18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экспертами</a:t>
            </a:r>
          </a:p>
          <a:p>
            <a:pPr indent="-334326" algn="just">
              <a:buClr>
                <a:schemeClr val="dk2"/>
              </a:buClr>
              <a:buSzPct val="100000"/>
              <a:buNone/>
            </a:pPr>
            <a:r>
              <a:rPr lang="ru-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Лучшие результаты количественной оценки показал метод </a:t>
            </a:r>
            <a:r>
              <a:rPr lang="en-US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K-</a:t>
            </a:r>
            <a:r>
              <a:rPr lang="ru-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средних</a:t>
            </a:r>
            <a:endParaRPr sz="20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10</a:t>
            </a:fld>
            <a:r>
              <a:rPr lang="ru" dirty="0" smtClean="0"/>
              <a:t>/20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>
            <a:spLocks noGrp="1"/>
          </p:cNvSpPr>
          <p:nvPr>
            <p:ph type="title"/>
          </p:nvPr>
        </p:nvSpPr>
        <p:spPr>
          <a:xfrm>
            <a:off x="597715" y="574731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2800" dirty="0"/>
              <a:t>Продолжение работы</a:t>
            </a:r>
            <a:endParaRPr sz="2800" dirty="0"/>
          </a:p>
        </p:txBody>
      </p:sp>
      <p:sp>
        <p:nvSpPr>
          <p:cNvPr id="254" name="Google Shape;254;p36"/>
          <p:cNvSpPr txBox="1">
            <a:spLocks noGrp="1"/>
          </p:cNvSpPr>
          <p:nvPr>
            <p:ph type="body" idx="1"/>
          </p:nvPr>
        </p:nvSpPr>
        <p:spPr>
          <a:xfrm>
            <a:off x="729450" y="1356102"/>
            <a:ext cx="7688700" cy="3231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0270"/>
              <a:buChar char="●"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Поиск новых исходных данных без пропусков;</a:t>
            </a:r>
            <a:endParaRPr dirty="0"/>
          </a:p>
          <a:p>
            <a:pPr marL="4572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0270"/>
              <a:buChar char="●"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Доработка кода для:</a:t>
            </a:r>
            <a:endParaRPr dirty="0"/>
          </a:p>
          <a:p>
            <a:pPr marL="914400" lvl="1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6066"/>
              <a:buChar char="○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Унификации работы с любыми данными;</a:t>
            </a:r>
            <a:endParaRPr dirty="0"/>
          </a:p>
          <a:p>
            <a:pPr marL="914400" lvl="1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6066"/>
              <a:buChar char="○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Искусственного создания пропусков;</a:t>
            </a:r>
            <a:endParaRPr dirty="0"/>
          </a:p>
          <a:p>
            <a:pPr marL="4572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0270"/>
              <a:buChar char="●"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Прогон кластеризации на разных наборах данных</a:t>
            </a:r>
            <a:endParaRPr dirty="0"/>
          </a:p>
          <a:p>
            <a:pPr marL="4572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70270"/>
              <a:buChar char="●"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результатов прогонов для нахождения порогового значения пропусков, при котором сохраняются кластеры</a:t>
            </a:r>
            <a:endParaRPr dirty="0"/>
          </a:p>
        </p:txBody>
      </p:sp>
      <p:sp>
        <p:nvSpPr>
          <p:cNvPr id="255" name="Google Shape;255;p3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11</a:t>
            </a:fld>
            <a:r>
              <a:rPr lang="ru" dirty="0" smtClean="0"/>
              <a:t>/20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"/>
          <p:cNvSpPr txBox="1">
            <a:spLocks noGrp="1"/>
          </p:cNvSpPr>
          <p:nvPr>
            <p:ph type="title"/>
          </p:nvPr>
        </p:nvSpPr>
        <p:spPr>
          <a:xfrm>
            <a:off x="636460" y="551484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 sz="2800" dirty="0" smtClean="0"/>
              <a:t>Искусственное создание </a:t>
            </a:r>
            <a:r>
              <a:rPr lang="ru" sz="2800" dirty="0"/>
              <a:t>пропусков</a:t>
            </a:r>
            <a:endParaRPr sz="2800" dirty="0"/>
          </a:p>
        </p:txBody>
      </p:sp>
      <p:sp>
        <p:nvSpPr>
          <p:cNvPr id="270" name="Google Shape;270;p38"/>
          <p:cNvSpPr txBox="1">
            <a:spLocks noGrp="1"/>
          </p:cNvSpPr>
          <p:nvPr>
            <p:ph type="body" idx="1"/>
          </p:nvPr>
        </p:nvSpPr>
        <p:spPr>
          <a:xfrm>
            <a:off x="729450" y="1495586"/>
            <a:ext cx="7688700" cy="284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Стратегии </a:t>
            </a: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создания пропусков для имитации разных способов сбора данных:</a:t>
            </a:r>
            <a:endParaRPr dirty="0"/>
          </a:p>
          <a:p>
            <a:pPr marL="914400" lvl="1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Случайные </a:t>
            </a:r>
            <a:r>
              <a:rPr lang="ru" sz="18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пропуски</a:t>
            </a:r>
          </a:p>
          <a:p>
            <a:pPr marL="914400" lvl="1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ru" sz="1800" dirty="0" smtClean="0">
                <a:solidFill>
                  <a:schemeClr val="dk2"/>
                </a:solidFill>
                <a:latin typeface="Times New Roman"/>
                <a:cs typeface="Times New Roman"/>
                <a:sym typeface="Times New Roman"/>
              </a:rPr>
              <a:t>Удаление из </a:t>
            </a:r>
            <a:r>
              <a:rPr lang="ru" sz="1800" dirty="0" smtClean="0">
                <a:solidFill>
                  <a:schemeClr val="dk2"/>
                </a:solidFill>
                <a:latin typeface="Times New Roman"/>
                <a:cs typeface="Times New Roman"/>
                <a:sym typeface="Times New Roman"/>
              </a:rPr>
              <a:t>случайно выбранного столбца</a:t>
            </a:r>
            <a:endParaRPr dirty="0"/>
          </a:p>
          <a:p>
            <a:pPr marL="914400" lvl="1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ru" sz="18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Пропуски областей квадратной формы</a:t>
            </a:r>
            <a:endParaRPr dirty="0"/>
          </a:p>
          <a:p>
            <a:pPr marL="45720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Динамическое удаление разного числа </a:t>
            </a:r>
            <a:r>
              <a:rPr lang="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данных </a:t>
            </a: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</a:t>
            </a:r>
            <a:r>
              <a:rPr lang="ru" sz="2000" dirty="0" smtClean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определения </a:t>
            </a:r>
            <a:r>
              <a:rPr lang="ru" sz="20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максимального допустимого</a:t>
            </a:r>
            <a:endParaRPr dirty="0"/>
          </a:p>
          <a:p>
            <a:pPr marL="45720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20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8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3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12</a:t>
            </a:fld>
            <a:r>
              <a:rPr lang="ru" dirty="0" smtClean="0"/>
              <a:t>/20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6"/>
          <p:cNvSpPr txBox="1">
            <a:spLocks noGrp="1"/>
          </p:cNvSpPr>
          <p:nvPr>
            <p:ph type="title"/>
          </p:nvPr>
        </p:nvSpPr>
        <p:spPr>
          <a:xfrm>
            <a:off x="44200" y="0"/>
            <a:ext cx="90999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Генерация пропусков - случайные элементы (от 1% до 40%)</a:t>
            </a:r>
            <a:endParaRPr/>
          </a:p>
        </p:txBody>
      </p:sp>
      <p:sp>
        <p:nvSpPr>
          <p:cNvPr id="333" name="Google Shape;333;p4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13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334" name="Google Shape;33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976" y="643688"/>
            <a:ext cx="3843580" cy="152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2254" y="679253"/>
            <a:ext cx="3984580" cy="1436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470" y="2224007"/>
            <a:ext cx="3812584" cy="1332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2514" y="2231755"/>
            <a:ext cx="3944320" cy="133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62752" y="3572357"/>
            <a:ext cx="4455763" cy="1363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14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348" name="Google Shape;34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724321" y="1869645"/>
            <a:ext cx="3730324" cy="123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33139" y="1878010"/>
            <a:ext cx="3730320" cy="1266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2427016" y="1808960"/>
            <a:ext cx="3730329" cy="138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3">
            <a:off x="5710207" y="1868460"/>
            <a:ext cx="3636182" cy="135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3959481" y="1836216"/>
            <a:ext cx="3719592" cy="1333528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Генерация пропусков -удаление из столбца (от 1% до 40%)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Генерация пропусков -удаление кв. блоков (от 1% до 40%)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4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15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364" name="Google Shape;36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219" y="650929"/>
            <a:ext cx="4076056" cy="1332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4729" y="635430"/>
            <a:ext cx="3890077" cy="137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724" y="2139270"/>
            <a:ext cx="4042294" cy="116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9492" y="2100815"/>
            <a:ext cx="4060556" cy="118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56481" y="3551005"/>
            <a:ext cx="4370522" cy="1245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0"/>
          <p:cNvSpPr txBox="1">
            <a:spLocks noGrp="1"/>
          </p:cNvSpPr>
          <p:nvPr>
            <p:ph type="title"/>
          </p:nvPr>
        </p:nvSpPr>
        <p:spPr>
          <a:xfrm>
            <a:off x="644209" y="551484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Заполнение </a:t>
            </a:r>
            <a:r>
              <a:rPr lang="ru" dirty="0" smtClean="0"/>
              <a:t>пропусков средним </a:t>
            </a:r>
            <a:r>
              <a:rPr lang="ru" dirty="0"/>
              <a:t>арифметическим</a:t>
            </a:r>
            <a:endParaRPr dirty="0"/>
          </a:p>
        </p:txBody>
      </p:sp>
      <p:sp>
        <p:nvSpPr>
          <p:cNvPr id="385" name="Google Shape;385;p5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16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5" name="Рисунок 4" descr="tg_image_284892357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573" y="1134084"/>
            <a:ext cx="6508382" cy="377694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9"/>
          <p:cNvSpPr txBox="1">
            <a:spLocks noGrp="1"/>
          </p:cNvSpPr>
          <p:nvPr>
            <p:ph type="title"/>
          </p:nvPr>
        </p:nvSpPr>
        <p:spPr>
          <a:xfrm>
            <a:off x="651959" y="543734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Заполнение </a:t>
            </a:r>
            <a:r>
              <a:rPr lang="ru" dirty="0" smtClean="0"/>
              <a:t>пропусков медианой</a:t>
            </a:r>
            <a:endParaRPr dirty="0"/>
          </a:p>
        </p:txBody>
      </p:sp>
      <p:sp>
        <p:nvSpPr>
          <p:cNvPr id="378" name="Google Shape;378;p4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17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5" name="Рисунок 4" descr="tg_image_155166017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549" y="1154624"/>
            <a:ext cx="6526399" cy="378739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1"/>
          <p:cNvSpPr txBox="1">
            <a:spLocks noGrp="1"/>
          </p:cNvSpPr>
          <p:nvPr>
            <p:ph type="title"/>
          </p:nvPr>
        </p:nvSpPr>
        <p:spPr>
          <a:xfrm>
            <a:off x="628711" y="566982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Заполнение через “most_frequent”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2" name="Google Shape;392;p5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t>18</a:t>
            </a:fld>
            <a:r>
              <a:rPr lang="ru" dirty="0" smtClean="0"/>
              <a:t>/20</a:t>
            </a:r>
            <a:endParaRPr dirty="0"/>
          </a:p>
        </p:txBody>
      </p:sp>
      <p:pic>
        <p:nvPicPr>
          <p:cNvPr id="5" name="Рисунок 4" descr="tg_image_89028248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577" y="1175116"/>
            <a:ext cx="6624619" cy="38443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51" y="566982"/>
            <a:ext cx="7688700" cy="535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Дальнейшая работа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450" y="1495586"/>
            <a:ext cx="7688700" cy="2921431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Заполнение пропусков средним ближайших соседей</a:t>
            </a:r>
          </a:p>
          <a:p>
            <a:r>
              <a:rPr lang="ru-RU" sz="1800" dirty="0" smtClean="0"/>
              <a:t>Испытание реализованных алгоритмов на других полных наборах данных</a:t>
            </a:r>
          </a:p>
          <a:p>
            <a:pPr lvl="1"/>
            <a:r>
              <a:rPr lang="ru-RU" sz="1600" dirty="0" smtClean="0"/>
              <a:t>о</a:t>
            </a:r>
            <a:r>
              <a:rPr lang="ru-RU" sz="1600" dirty="0" smtClean="0"/>
              <a:t>пределение </a:t>
            </a:r>
            <a:r>
              <a:rPr lang="ru-RU" sz="1600" dirty="0" smtClean="0"/>
              <a:t>к</a:t>
            </a:r>
            <a:r>
              <a:rPr lang="ru-RU" sz="1600" dirty="0" smtClean="0"/>
              <a:t>оличества кластеров</a:t>
            </a:r>
          </a:p>
          <a:p>
            <a:pPr lvl="1"/>
            <a:r>
              <a:rPr lang="ru-RU" sz="1600" dirty="0" smtClean="0"/>
              <a:t>м</a:t>
            </a:r>
            <a:r>
              <a:rPr lang="ru-RU" sz="1600" dirty="0" smtClean="0"/>
              <a:t>аксимальный процент пропусков в данных</a:t>
            </a:r>
          </a:p>
          <a:p>
            <a:r>
              <a:rPr lang="ru-RU" sz="1800" dirty="0" smtClean="0"/>
              <a:t>Кластеризация исходных разреженных данных с учетом полученных результатов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r>
              <a:rPr lang="ru" dirty="0" smtClean="0"/>
              <a:t>/20</a:t>
            </a:r>
            <a:endParaRPr lang="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9"/>
          <p:cNvSpPr txBox="1">
            <a:spLocks noGrp="1"/>
          </p:cNvSpPr>
          <p:nvPr>
            <p:ph type="title"/>
          </p:nvPr>
        </p:nvSpPr>
        <p:spPr>
          <a:xfrm>
            <a:off x="2552550" y="2304150"/>
            <a:ext cx="40389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740"/>
              <a:t>Спасибо за внимание!</a:t>
            </a:r>
            <a:endParaRPr sz="2740"/>
          </a:p>
        </p:txBody>
      </p:sp>
      <p:sp>
        <p:nvSpPr>
          <p:cNvPr id="277" name="Google Shape;277;p3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ru" smtClean="0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000"/>
                <a:buNone/>
              </a:pPr>
              <a:t>20</a:t>
            </a:fld>
            <a:r>
              <a:rPr lang="ru" dirty="0" smtClean="0"/>
              <a:t>/20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602</Words>
  <Application>Microsoft Office PowerPoint</Application>
  <PresentationFormat>Экран (16:9)</PresentationFormat>
  <Paragraphs>108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Raleway</vt:lpstr>
      <vt:lpstr>Times New Roman</vt:lpstr>
      <vt:lpstr>Lato</vt:lpstr>
      <vt:lpstr>Streamline</vt:lpstr>
      <vt:lpstr>Разведочный анализ данных психологических опросов</vt:lpstr>
      <vt:lpstr>Данные психологических опросов</vt:lpstr>
      <vt:lpstr>Проблемы исходных данных</vt:lpstr>
      <vt:lpstr>Постановка задачи</vt:lpstr>
      <vt:lpstr>Кластеризация</vt:lpstr>
      <vt:lpstr>Другие способы оценки необходимого числа кластеров</vt:lpstr>
      <vt:lpstr>Количество кластеров для ирисов Фишера</vt:lpstr>
      <vt:lpstr>Количество кластеров для вин</vt:lpstr>
      <vt:lpstr>Методы кластеризации</vt:lpstr>
      <vt:lpstr>Оценка качества кластеризации</vt:lpstr>
      <vt:lpstr>Продолжение работы</vt:lpstr>
      <vt:lpstr>Искусственное создание пропусков</vt:lpstr>
      <vt:lpstr>Генерация пропусков - случайные элементы (от 1% до 40%)</vt:lpstr>
      <vt:lpstr>Генерация пропусков -удаление из столбца (от 1% до 40%)</vt:lpstr>
      <vt:lpstr>Генерация пропусков -удаление кв. блоков (от 1% до 40%) </vt:lpstr>
      <vt:lpstr>Заполнение пропусков средним арифметическим</vt:lpstr>
      <vt:lpstr>Заполнение пропусков медианой</vt:lpstr>
      <vt:lpstr>Заполнение через “most_frequent” </vt:lpstr>
      <vt:lpstr>Дальнейшая работа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Разведочный анализ данных психологических опросов</dc:title>
  <dc:creator>Misha</dc:creator>
  <cp:lastModifiedBy>Ткаченко Михаил</cp:lastModifiedBy>
  <cp:revision>40</cp:revision>
  <dcterms:modified xsi:type="dcterms:W3CDTF">2025-12-02T22:01:08Z</dcterms:modified>
</cp:coreProperties>
</file>